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9" r:id="rId1"/>
  </p:sldMasterIdLst>
  <p:notesMasterIdLst>
    <p:notesMasterId r:id="rId67"/>
  </p:notesMasterIdLst>
  <p:sldIdLst>
    <p:sldId id="256" r:id="rId2"/>
    <p:sldId id="30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10" r:id="rId11"/>
    <p:sldId id="311" r:id="rId12"/>
    <p:sldId id="264" r:id="rId13"/>
    <p:sldId id="328" r:id="rId14"/>
    <p:sldId id="329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90" r:id="rId23"/>
    <p:sldId id="306" r:id="rId24"/>
    <p:sldId id="285" r:id="rId25"/>
    <p:sldId id="291" r:id="rId26"/>
    <p:sldId id="292" r:id="rId27"/>
    <p:sldId id="307" r:id="rId28"/>
    <p:sldId id="286" r:id="rId29"/>
    <p:sldId id="287" r:id="rId30"/>
    <p:sldId id="308" r:id="rId31"/>
    <p:sldId id="288" r:id="rId32"/>
    <p:sldId id="309" r:id="rId33"/>
    <p:sldId id="289" r:id="rId34"/>
    <p:sldId id="296" r:id="rId35"/>
    <p:sldId id="297" r:id="rId36"/>
    <p:sldId id="294" r:id="rId37"/>
    <p:sldId id="295" r:id="rId38"/>
    <p:sldId id="298" r:id="rId39"/>
    <p:sldId id="299" r:id="rId40"/>
    <p:sldId id="300" r:id="rId41"/>
    <p:sldId id="301" r:id="rId42"/>
    <p:sldId id="302" r:id="rId43"/>
    <p:sldId id="303" r:id="rId44"/>
    <p:sldId id="312" r:id="rId45"/>
    <p:sldId id="314" r:id="rId46"/>
    <p:sldId id="316" r:id="rId47"/>
    <p:sldId id="317" r:id="rId48"/>
    <p:sldId id="318" r:id="rId49"/>
    <p:sldId id="313" r:id="rId50"/>
    <p:sldId id="315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273" r:id="rId61"/>
    <p:sldId id="274" r:id="rId62"/>
    <p:sldId id="275" r:id="rId63"/>
    <p:sldId id="271" r:id="rId64"/>
    <p:sldId id="272" r:id="rId65"/>
    <p:sldId id="277" r:id="rId6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1021" autoAdjust="0"/>
  </p:normalViewPr>
  <p:slideViewPr>
    <p:cSldViewPr snapToGrid="0">
      <p:cViewPr>
        <p:scale>
          <a:sx n="66" d="100"/>
          <a:sy n="66" d="100"/>
        </p:scale>
        <p:origin x="1208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https://miro.com/app/board/o9J_lyAhHHA=/</a:t>
            </a:r>
          </a:p>
          <a:p>
            <a:r>
              <a:rPr lang="en-US" dirty="0" smtClean="0"/>
              <a:t>https://regionolymp.ru/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75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Современный облик Санта Клауса был создан художником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Хеддоном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Сандбломом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и в качестве модели он использовал своего приятеля Лу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Пентисе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 ушедшего на пенсию продавца, который по мнению художника имел внешность, полностью соответствующую внешности святого: настоящий пузатый добряк с морщинами вокруг глаз, придававшими ему вид совершенно счастливого человека.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Первый Санта-Клаус работы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Сандблома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появился в рекламе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Coca-Cola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в одном из номеров журнала “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Saturday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Evening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Post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” в 1931 году.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9566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Контраст по цвету — самый простой из всех семи. Он не предъявляет больших требований к цветовому видению, потому что его можно продемонстрировать с помощью всех чистых цветов в их предельной насыщенности.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445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47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Мы называем два цвета дополнительными, если их пигменты, будучи смешанными, дают нейтральный серо-черный цвет. В физике два хроматических света, которые при смешивании дают белый свет, также считаются дополнительными. Два дополнительных цвета образуют странную пару. Они противоположны друг другу, но нуждаются один в другом. Расположенные рядом, они максимально возбуждают друг друга и </a:t>
            </a:r>
            <a:r>
              <a:rPr lang="ru-RU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взаимоуничтожаются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при смешивании, образуя серо-черный тон, как огонь и вода. Каждый цвет имеет лишь один-единственный цвет, который является по отношению к нему дополнительным. В цветовом круге на рисунке 3 дополнительные цвета расположены диаметрально один другому. Они образуют следующие пары дополнительных цветов: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желтый — фиолетовый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желто-оранжевый — сине-фиолетовый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оранжевый — синий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красно-оранжевый — сине-зеленый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красный — зеленый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красно-фиолетовый — желто-зеленый.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699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Симультанный контраст — </a:t>
            </a:r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явление, при котором человеческий глаз при восприятии какого-либо цвета порождает дополнительный ему цвет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ru-RU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Поскольку симультанно возникающие цвета реально не существуют, а возникают лишь в глазах, они вызывают в нас чувство возбуждения и живой вибрации от непрерывно меняющейся интенсивности этих цветовых ощущений. При длительном рассматривании основной цвет как бы теряет свою силу, глаз устает, в то время как восприятие симультанно возникшего цвета усиливается.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Симультанный контраст возникает не только при сочетании серого и какого-либо чистого хроматического цвета, но и при сочетании двух чистых цветов, не являющихся строго дополнительными.</a:t>
            </a:r>
          </a:p>
          <a:p>
            <a:endParaRPr lang="ru-RU" dirty="0" smtClean="0"/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Гёте говорил, что «симультанный контраст является первейшим качеством цвета, дающим возможность использовать его в эстетических целях».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709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Главная цель </a:t>
            </a:r>
            <a:r>
              <a:rPr lang="ru-RU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прототипирования</a:t>
            </a:r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 — сэкономить деньги и время. С первого раза сложно создать идеальный продукт, который понравится заказчику, а главное — будет удобен для пользователей.</a:t>
            </a:r>
          </a:p>
          <a:p>
            <a:r>
              <a:rPr lang="ru-RU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Прототип позволяет протестировать выбранный вариант решения без больших вложений, при необходимости внести правки и только потом приступать к разработке дизайна и программированию.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69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45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125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539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06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9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5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96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71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03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432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1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6F1B3B-9108-457A-9563-B51C91746D42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5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ehance.net" TargetMode="External"/><Relationship Id="rId2" Type="http://schemas.openxmlformats.org/officeDocument/2006/relationships/hyperlink" Target="http://pinterest.com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wwwards.co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ariasviolins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lingscars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enta.ru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history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metachors.com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bodhicycling.be/home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anywhere.com" TargetMode="External"/><Relationship Id="rId2" Type="http://schemas.openxmlformats.org/officeDocument/2006/relationships/hyperlink" Target="http://codepen.io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heroku.com" TargetMode="External"/><Relationship Id="rId4" Type="http://schemas.openxmlformats.org/officeDocument/2006/relationships/hyperlink" Target="http://github.com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erm2.com/" TargetMode="External"/><Relationship Id="rId2" Type="http://schemas.openxmlformats.org/officeDocument/2006/relationships/hyperlink" Target="https://atom.io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ru/chrome/" TargetMode="External"/><Relationship Id="rId5" Type="http://schemas.openxmlformats.org/officeDocument/2006/relationships/hyperlink" Target="https://nodejs.org" TargetMode="External"/><Relationship Id="rId4" Type="http://schemas.openxmlformats.org/officeDocument/2006/relationships/hyperlink" Target="https://git-scm.com/download/win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Лекция 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62" name="adobe photoshop - для создания дизайн макетов…"/>
          <p:cNvSpPr txBox="1"/>
          <p:nvPr/>
        </p:nvSpPr>
        <p:spPr>
          <a:xfrm>
            <a:off x="300032" y="2246692"/>
            <a:ext cx="8543936" cy="319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dobe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hotoshop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Figma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создания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дизайн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макетов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pinterest.com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behance.net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awwwards.com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наработка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насмотренности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современные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тенденции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20000"/>
              </a:lnSpc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color.adobe.com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Работа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с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цветами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цветовыми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сетами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Colorscheme.ru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работы над дизайном</a:t>
            </a:r>
          </a:p>
        </p:txBody>
      </p:sp>
    </p:spTree>
    <p:extLst>
      <p:ext uri="{BB962C8B-B14F-4D97-AF65-F5344CB8AC3E}">
        <p14:creationId xmlns:p14="http://schemas.microsoft.com/office/powerpoint/2010/main" val="35305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pic>
        <p:nvPicPr>
          <p:cNvPr id="165" name="Korporativnyj-sajt.png" descr="Korporativnyj-saj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8398" y="2008522"/>
            <a:ext cx="6154636" cy="415200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Создайте карту сайта</a:t>
            </a:r>
          </a:p>
        </p:txBody>
      </p:sp>
    </p:spTree>
    <p:extLst>
      <p:ext uri="{BB962C8B-B14F-4D97-AF65-F5344CB8AC3E}">
        <p14:creationId xmlns:p14="http://schemas.microsoft.com/office/powerpoint/2010/main" val="403918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51" name="Разработка визуального образа, подбор шрифта и разработка логотипа"/>
          <p:cNvSpPr txBox="1"/>
          <p:nvPr/>
        </p:nvSpPr>
        <p:spPr>
          <a:xfrm>
            <a:off x="300032" y="1785094"/>
            <a:ext cx="8543936" cy="87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t>Разработка визуального образа, подбор шрифта и разработка логотипа</a:t>
            </a:r>
          </a:p>
        </p:txBody>
      </p:sp>
      <p:pic>
        <p:nvPicPr>
          <p:cNvPr id="152" name="share-logo-ru.png" descr="share-logo-r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189" y="3774254"/>
            <a:ext cx="2397804" cy="2397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google-logo-icon-PNG-Transparent-Background.png" descr="google-logo-icon-PNG-Transparent-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1341" y="2666757"/>
            <a:ext cx="2835535" cy="2835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1200px-Coca-Cola_logo.svg.png" descr="1200px-Coca-Cola_logo.svg.png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136277" y="3085566"/>
            <a:ext cx="2721722" cy="902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1200px-Pepsi_logo_2014.svg.png" descr="1200px-Pepsi_logo_2014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9652" y="3967234"/>
            <a:ext cx="1462274" cy="201184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дизайна. </a:t>
            </a:r>
            <a:r>
              <a:rPr lang="ru-RU" dirty="0" err="1"/>
              <a:t>Айдентика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 </a:t>
            </a:r>
            <a:r>
              <a:rPr lang="ru-RU" dirty="0" err="1" smtClean="0"/>
              <a:t>санта-клауса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 19 веке</a:t>
            </a:r>
            <a:endParaRPr lang="ru-RU" dirty="0"/>
          </a:p>
        </p:txBody>
      </p:sp>
      <p:pic>
        <p:nvPicPr>
          <p:cNvPr id="1026" name="Picture 2" descr="Санта-Клаус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1" y="2084832"/>
            <a:ext cx="2764475" cy="38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ождественская открытка с Санта-Клаусом в зеленом халате, с полным мешком,  с &quot;Рождественским поздравлением&quot;. - PICRYL Изображение в общественном  достояни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902" y="2084832"/>
            <a:ext cx="2838442" cy="447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Почему Дед Мороз со временем подобрел, а Санта стал героем рекламы -  Милосердие.r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22" y="2138607"/>
            <a:ext cx="2830078" cy="188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Хо-хо-хо! или волшебные метаморфозы дедушки Никола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4320651"/>
            <a:ext cx="2999422" cy="20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38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Санта-клаус</a:t>
            </a:r>
            <a:r>
              <a:rPr lang="ru-RU" dirty="0" smtClean="0"/>
              <a:t> от </a:t>
            </a:r>
            <a:r>
              <a:rPr lang="en-US" dirty="0" err="1" smtClean="0"/>
              <a:t>Coca-cola</a:t>
            </a:r>
            <a:endParaRPr lang="ru-RU" dirty="0"/>
          </a:p>
        </p:txBody>
      </p:sp>
      <p:pic>
        <p:nvPicPr>
          <p:cNvPr id="2052" name="Picture 4" descr="12 time-1931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723" y="2232914"/>
            <a:ext cx="43053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48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Работа с цветом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81913" y="2179078"/>
            <a:ext cx="577215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300" dirty="0">
                <a:latin typeface="Calibri" panose="020F0502020204030204" pitchFamily="34" charset="0"/>
                <a:cs typeface="Calibri" panose="020F0502020204030204" pitchFamily="34" charset="0"/>
              </a:rPr>
              <a:t>Цветовой тон (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Hue) </a:t>
            </a:r>
            <a:endParaRPr lang="ru-RU" sz="33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300" dirty="0" smtClean="0">
                <a:latin typeface="Calibri" panose="020F0502020204030204" pitchFamily="34" charset="0"/>
                <a:cs typeface="Calibri" panose="020F0502020204030204" pitchFamily="34" charset="0"/>
              </a:rPr>
              <a:t>Насыщенность </a:t>
            </a:r>
            <a:r>
              <a:rPr lang="ru-RU" sz="33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Saturation</a:t>
            </a:r>
            <a:r>
              <a:rPr lang="en-US" sz="33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33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3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Светлота </a:t>
            </a:r>
            <a:r>
              <a:rPr lang="ru-RU" sz="33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Value, </a:t>
            </a:r>
            <a:r>
              <a:rPr lang="en-US" sz="3300" dirty="0" err="1">
                <a:latin typeface="Calibri" panose="020F0502020204030204" pitchFamily="34" charset="0"/>
                <a:cs typeface="Calibri" panose="020F0502020204030204" pitchFamily="34" charset="0"/>
              </a:rPr>
              <a:t>Luminace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ru-RU"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Цветовой тон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85" y="2173116"/>
            <a:ext cx="6467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Насыщенность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6" y="2376487"/>
            <a:ext cx="73342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2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Светлота</a:t>
            </a:r>
            <a:r>
              <a:rPr lang="en-US" dirty="0" smtClean="0"/>
              <a:t>/</a:t>
            </a:r>
            <a:r>
              <a:rPr lang="ru-RU" dirty="0" smtClean="0"/>
              <a:t>яркость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5" y="2084832"/>
            <a:ext cx="6734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3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Изменение цвета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084832"/>
            <a:ext cx="718185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эпиграф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400" i="1" dirty="0"/>
              <a:t>Никто не может научить человека чему-нибудь, ему можно только помочь найти это внутри себя. </a:t>
            </a:r>
            <a:endParaRPr lang="ru-RU" sz="4400" i="1" dirty="0" smtClean="0"/>
          </a:p>
          <a:p>
            <a:r>
              <a:rPr lang="ru-RU" sz="4400" b="1" i="1" dirty="0" smtClean="0"/>
              <a:t>Галилео Галилей</a:t>
            </a:r>
            <a:endParaRPr lang="ru-RU" sz="4400" b="1" i="1" dirty="0"/>
          </a:p>
        </p:txBody>
      </p:sp>
    </p:spTree>
    <p:extLst>
      <p:ext uri="{BB962C8B-B14F-4D97-AF65-F5344CB8AC3E}">
        <p14:creationId xmlns:p14="http://schemas.microsoft.com/office/powerpoint/2010/main" val="408249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Цветовые системы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938080"/>
            <a:ext cx="75342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4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Цветовые контрасты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96" y="2084832"/>
            <a:ext cx="72009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9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по цвету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50" y="2248337"/>
            <a:ext cx="8294345" cy="352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0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1351"/>
            <a:ext cx="9164707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светлого и тёмного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85" y="1834592"/>
            <a:ext cx="6924675" cy="31146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88" y="4949267"/>
            <a:ext cx="2907356" cy="17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светлого и тёмного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363" y="2356021"/>
            <a:ext cx="51625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557212"/>
            <a:ext cx="8439150" cy="5743575"/>
          </a:xfrm>
          <a:prstGeom prst="rect">
            <a:avLst/>
          </a:prstGeom>
        </p:spPr>
      </p:pic>
      <p:sp>
        <p:nvSpPr>
          <p:cNvPr id="4" name="TextBox 3">
            <a:hlinkClick r:id="rId4"/>
          </p:cNvPr>
          <p:cNvSpPr txBox="1"/>
          <p:nvPr/>
        </p:nvSpPr>
        <p:spPr>
          <a:xfrm flipH="1">
            <a:off x="725341" y="6300787"/>
            <a:ext cx="9333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https://www.fariasviolins.com/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19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1351"/>
            <a:ext cx="9174691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холодного и тёплого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97" y="1949155"/>
            <a:ext cx="6206052" cy="46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холодного и тёплого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23" y="2999988"/>
            <a:ext cx="67437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7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29" name="Text Box 2"/>
          <p:cNvSpPr txBox="1"/>
          <p:nvPr/>
        </p:nvSpPr>
        <p:spPr>
          <a:xfrm>
            <a:off x="469557" y="2149125"/>
            <a:ext cx="8404696" cy="350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/>
              <a:t>Постановка</a:t>
            </a:r>
            <a:r>
              <a:rPr dirty="0"/>
              <a:t> </a:t>
            </a:r>
            <a:r>
              <a:rPr dirty="0" err="1"/>
              <a:t>задачи</a:t>
            </a:r>
            <a:endParaRPr dirty="0"/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/>
              <a:t>Этапы</a:t>
            </a:r>
            <a:r>
              <a:rPr dirty="0"/>
              <a:t> </a:t>
            </a:r>
            <a:r>
              <a:rPr dirty="0" err="1" smtClean="0"/>
              <a:t>работы</a:t>
            </a:r>
            <a:endParaRPr lang="ru-RU" dirty="0" smtClean="0"/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ru-RU" dirty="0" smtClean="0"/>
              <a:t>Сведения из теории цвета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ru-RU" dirty="0" smtClean="0"/>
              <a:t>Работа над структурой сайта</a:t>
            </a:r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lang="ru-RU" dirty="0" smtClean="0"/>
              <a:t>Сведения из теории композиции</a:t>
            </a:r>
            <a:endParaRPr dirty="0"/>
          </a:p>
          <a:p>
            <a:pPr marL="265113" indent="-265113">
              <a:lnSpc>
                <a:spcPct val="150000"/>
              </a:lnSpc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/>
              <a:t>Онлайн</a:t>
            </a:r>
            <a:r>
              <a:rPr dirty="0"/>
              <a:t> </a:t>
            </a:r>
            <a:r>
              <a:rPr dirty="0" err="1"/>
              <a:t>инструменты</a:t>
            </a:r>
            <a:r>
              <a:rPr dirty="0"/>
              <a:t> </a:t>
            </a:r>
            <a:r>
              <a:rPr dirty="0" err="1" smtClean="0"/>
              <a:t>разработчика</a:t>
            </a:r>
            <a:endParaRPr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занятия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281"/>
            <a:ext cx="9251364" cy="4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Контраст дополнительных цветов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585" y="2299000"/>
            <a:ext cx="32670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573"/>
            <a:ext cx="9202360" cy="462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Симультанный контраст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894" y="2766884"/>
            <a:ext cx="51149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Симультанный контраст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974632"/>
            <a:ext cx="7741802" cy="22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739126"/>
            <a:ext cx="4085582" cy="51188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4486" y="1668162"/>
            <a:ext cx="175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«Ночное кафе»</a:t>
            </a:r>
          </a:p>
          <a:p>
            <a:r>
              <a:rPr lang="ru-RU" dirty="0" smtClean="0"/>
              <a:t>Винсент Ван Гог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7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Контраст по насыщенности и светлоте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98" y="2465431"/>
            <a:ext cx="68008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 по площади цветовых пятен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41" y="2542788"/>
            <a:ext cx="6353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Композиция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Основные принципы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целесообразности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единства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доминанты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динамизма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Принцип равновесия</a:t>
            </a:r>
          </a:p>
        </p:txBody>
      </p:sp>
    </p:spTree>
    <p:extLst>
      <p:ext uri="{BB962C8B-B14F-4D97-AF65-F5344CB8AC3E}">
        <p14:creationId xmlns:p14="http://schemas.microsoft.com/office/powerpoint/2010/main" val="29161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целесообразности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68096" y="2273643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Форма должна в первую очередь отображать замысел создателя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831786"/>
            <a:ext cx="3313291" cy="31546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91" y="2831786"/>
            <a:ext cx="3716118" cy="34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32" name="Что делаем?…"/>
          <p:cNvSpPr txBox="1"/>
          <p:nvPr/>
        </p:nvSpPr>
        <p:spPr>
          <a:xfrm>
            <a:off x="768096" y="2122490"/>
            <a:ext cx="3685690" cy="258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400"/>
            </a:pPr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делаем</a:t>
            </a:r>
            <a:r>
              <a:rPr dirty="0"/>
              <a:t>?</a:t>
            </a:r>
          </a:p>
          <a:p>
            <a:pPr>
              <a:lnSpc>
                <a:spcPct val="150000"/>
              </a:lnSpc>
              <a:defRPr sz="2400"/>
            </a:pPr>
            <a:r>
              <a:rPr dirty="0" err="1"/>
              <a:t>Чего</a:t>
            </a:r>
            <a:r>
              <a:rPr dirty="0"/>
              <a:t> </a:t>
            </a:r>
            <a:r>
              <a:rPr dirty="0" err="1"/>
              <a:t>хотим</a:t>
            </a:r>
            <a:r>
              <a:rPr dirty="0"/>
              <a:t> </a:t>
            </a:r>
            <a:r>
              <a:rPr dirty="0" err="1"/>
              <a:t>достичь</a:t>
            </a:r>
            <a:r>
              <a:rPr dirty="0"/>
              <a:t>?</a:t>
            </a:r>
          </a:p>
          <a:p>
            <a:pPr>
              <a:lnSpc>
                <a:spcPct val="150000"/>
              </a:lnSpc>
              <a:defRPr sz="2400"/>
            </a:pP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кого</a:t>
            </a:r>
            <a:r>
              <a:rPr dirty="0"/>
              <a:t> </a:t>
            </a:r>
            <a:r>
              <a:rPr dirty="0" err="1"/>
              <a:t>делаем</a:t>
            </a:r>
            <a:r>
              <a:rPr dirty="0"/>
              <a:t>?</a:t>
            </a:r>
          </a:p>
          <a:p>
            <a:pPr>
              <a:lnSpc>
                <a:spcPct val="150000"/>
              </a:lnSpc>
              <a:defRPr sz="2400"/>
            </a:pP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измерять</a:t>
            </a:r>
            <a:r>
              <a:rPr dirty="0"/>
              <a:t> </a:t>
            </a:r>
            <a:r>
              <a:rPr dirty="0" err="1"/>
              <a:t>результат</a:t>
            </a:r>
            <a:r>
              <a:rPr dirty="0"/>
              <a:t>?</a:t>
            </a:r>
          </a:p>
          <a:p>
            <a:pPr>
              <a:lnSpc>
                <a:spcPct val="150000"/>
              </a:lnSpc>
              <a:defRPr sz="2400"/>
            </a:pPr>
            <a:r>
              <a:rPr dirty="0" err="1"/>
              <a:t>Сроки</a:t>
            </a:r>
            <a:r>
              <a:rPr dirty="0"/>
              <a:t>?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единства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768096" y="1788270"/>
            <a:ext cx="6997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Сложное должно выглядеть не как нагромождение всякой всячины, </a:t>
            </a:r>
          </a:p>
          <a:p>
            <a:r>
              <a:rPr lang="ru-RU" dirty="0" smtClean="0"/>
              <a:t>а как единое целое.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6" y="2700637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https://www.lingscars.com</a:t>
            </a:r>
            <a:r>
              <a:rPr lang="ru-RU" dirty="0" smtClean="0">
                <a:hlinkClick r:id="rId2"/>
              </a:rPr>
              <a:t>/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30" y="3092862"/>
            <a:ext cx="7361805" cy="376513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67664" y="2700637"/>
            <a:ext cx="5634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https://lenta.ru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975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доминанты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631"/>
            <a:ext cx="9169186" cy="469736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68096" y="1761666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3"/>
              </a:rPr>
              <a:t>https://drawhistory.com</a:t>
            </a:r>
            <a:r>
              <a:rPr lang="ru-RU" dirty="0" smtClean="0">
                <a:hlinkClick r:id="rId3"/>
              </a:rPr>
              <a:t>/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160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динамизма</a:t>
            </a:r>
            <a:endParaRPr lang="ru-RU" dirty="0"/>
          </a:p>
        </p:txBody>
      </p:sp>
      <p:sp>
        <p:nvSpPr>
          <p:cNvPr id="2" name="TextBox 1"/>
          <p:cNvSpPr txBox="1"/>
          <p:nvPr/>
        </p:nvSpPr>
        <p:spPr>
          <a:xfrm>
            <a:off x="768096" y="1761666"/>
            <a:ext cx="797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Конструкция движения внутри композиции показывает направления – по диагонали, по кругу, лучевое, </a:t>
            </a:r>
            <a:r>
              <a:rPr lang="en-US" dirty="0" smtClean="0"/>
              <a:t>S</a:t>
            </a:r>
            <a:r>
              <a:rPr lang="ru-RU" dirty="0" smtClean="0"/>
              <a:t>-образное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68096" y="2407997"/>
            <a:ext cx="30171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https://www.metachors.com</a:t>
            </a:r>
            <a:r>
              <a:rPr lang="ru-RU" dirty="0" smtClean="0">
                <a:hlinkClick r:id="rId2"/>
              </a:rPr>
              <a:t>/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1026" name="Picture 2" descr="Klinom Krasnym Bej Bely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103" y="2746662"/>
            <a:ext cx="5572897" cy="410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09457" y="6488668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Эль Лисицкий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35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Принцип равновесия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639"/>
            <a:ext cx="9166466" cy="441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2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pic>
        <p:nvPicPr>
          <p:cNvPr id="168" name="1.jpg" descr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074" y="1900429"/>
            <a:ext cx="5591284" cy="43681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Разместите контент главной страницы</a:t>
            </a:r>
          </a:p>
        </p:txBody>
      </p:sp>
    </p:spTree>
    <p:extLst>
      <p:ext uri="{BB962C8B-B14F-4D97-AF65-F5344CB8AC3E}">
        <p14:creationId xmlns:p14="http://schemas.microsoft.com/office/powerpoint/2010/main" val="133402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Прототипирование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5" y="1813006"/>
            <a:ext cx="7992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4D434B"/>
                </a:solidFill>
                <a:latin typeface="Inter"/>
              </a:rPr>
              <a:t>Прототипирование</a:t>
            </a:r>
            <a:r>
              <a:rPr lang="ru-RU" dirty="0">
                <a:solidFill>
                  <a:srgbClr val="4D434B"/>
                </a:solidFill>
                <a:latin typeface="Inter"/>
              </a:rPr>
              <a:t> — это один из начальных этапов разработки, в ходе которого создается предварительный дизайн сайта, </a:t>
            </a:r>
            <a:r>
              <a:rPr lang="ru-RU" dirty="0" err="1">
                <a:solidFill>
                  <a:srgbClr val="4D434B"/>
                </a:solidFill>
                <a:latin typeface="Inter"/>
              </a:rPr>
              <a:t>лендинга</a:t>
            </a:r>
            <a:r>
              <a:rPr lang="ru-RU" dirty="0">
                <a:solidFill>
                  <a:srgbClr val="4D434B"/>
                </a:solidFill>
                <a:latin typeface="Inter"/>
              </a:rPr>
              <a:t>, приложения или другого проекта.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12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6" y="2084832"/>
            <a:ext cx="7720996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300" dirty="0" err="1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Прототипирование</a:t>
            </a:r>
            <a:r>
              <a:rPr lang="ru-RU" sz="3300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решает несколько важных задач: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Поиск лучших идей</a:t>
            </a:r>
            <a:r>
              <a:rPr lang="ru-RU" sz="3300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sz="3300" dirty="0" smtClean="0">
              <a:solidFill>
                <a:srgbClr val="4D4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Выявление </a:t>
            </a:r>
            <a:r>
              <a:rPr lang="ru-RU" sz="33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ошибок</a:t>
            </a:r>
            <a:r>
              <a:rPr lang="ru-RU" sz="3300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ru-RU" sz="3300" dirty="0" smtClean="0">
              <a:solidFill>
                <a:srgbClr val="4D4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3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Оценка </a:t>
            </a:r>
            <a:r>
              <a:rPr lang="ru-RU" sz="3300" b="1" dirty="0" err="1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юзабилити</a:t>
            </a:r>
            <a:r>
              <a:rPr lang="ru-RU" sz="33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sz="3300" dirty="0">
              <a:solidFill>
                <a:srgbClr val="4D4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Прототипирование</a:t>
            </a:r>
            <a:endParaRPr lang="ru-RU" dirty="0"/>
          </a:p>
        </p:txBody>
      </p:sp>
      <p:pic>
        <p:nvPicPr>
          <p:cNvPr id="2050" name="Picture 2" descr="Поэтапное создание прототип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69" y="2084832"/>
            <a:ext cx="6623781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80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Проектирование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5" y="2084831"/>
            <a:ext cx="79681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Проектирование прототипа сайта состоит из нескольких основных шагов: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построение сетки сайта;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разработка главной </a:t>
            </a:r>
            <a:r>
              <a:rPr lang="ru-RU" sz="28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страницы;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создание </a:t>
            </a:r>
            <a:r>
              <a:rPr lang="ru-RU" sz="2800" b="1" dirty="0">
                <a:solidFill>
                  <a:srgbClr val="4D4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остальных страниц сайта.</a:t>
            </a:r>
          </a:p>
        </p:txBody>
      </p:sp>
    </p:spTree>
    <p:extLst>
      <p:ext uri="{BB962C8B-B14F-4D97-AF65-F5344CB8AC3E}">
        <p14:creationId xmlns:p14="http://schemas.microsoft.com/office/powerpoint/2010/main" val="18403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 Box 1"/>
          <p:cNvSpPr txBox="1"/>
          <p:nvPr/>
        </p:nvSpPr>
        <p:spPr>
          <a:xfrm>
            <a:off x="256031" y="1055638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58" name="Выбор UI/UX кита или разработка собственного"/>
          <p:cNvSpPr txBox="1"/>
          <p:nvPr/>
        </p:nvSpPr>
        <p:spPr>
          <a:xfrm>
            <a:off x="331562" y="2007940"/>
            <a:ext cx="8543936" cy="505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Выбор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UI/UX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кита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или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разработка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собственного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9" name="dark_ui.jpg" descr="dark_u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62" y="2555254"/>
            <a:ext cx="8543936" cy="40813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Разработка дизайна.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UI/UX</a:t>
            </a:r>
          </a:p>
        </p:txBody>
      </p:sp>
    </p:spTree>
    <p:extLst>
      <p:ext uri="{BB962C8B-B14F-4D97-AF65-F5344CB8AC3E}">
        <p14:creationId xmlns:p14="http://schemas.microsoft.com/office/powerpoint/2010/main" val="106229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35" name="Text Box 2"/>
          <p:cNvSpPr txBox="1"/>
          <p:nvPr/>
        </p:nvSpPr>
        <p:spPr>
          <a:xfrm>
            <a:off x="768095" y="2024584"/>
            <a:ext cx="8106157" cy="444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Концепт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Дизайн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+mn-lt"/>
              </a:rPr>
              <a:t>Frontend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+mn-lt"/>
              </a:rPr>
              <a:t>Backend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Контент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Размещение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+mn-lt"/>
              </a:rPr>
              <a:t>Реклама</a:t>
            </a:r>
            <a:endParaRPr dirty="0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работы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UI/UX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5" y="1954081"/>
            <a:ext cx="7733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smtClean="0">
                <a:latin typeface="var(--stk-f--b_family)"/>
              </a:rPr>
              <a:t>UX расшифровывается как user experience</a:t>
            </a:r>
            <a:r>
              <a:rPr lang="ru-RU" smtClean="0">
                <a:latin typeface="GraphikLCG-Regular"/>
              </a:rPr>
              <a:t> ― «пользовательский опыт». 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68095" y="2768948"/>
            <a:ext cx="7968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var(--stk-f--b_family)"/>
              </a:rPr>
              <a:t>UI ― это </a:t>
            </a:r>
            <a:r>
              <a:rPr lang="ru-RU" b="1" dirty="0" err="1">
                <a:latin typeface="var(--stk-f--b_family)"/>
              </a:rPr>
              <a:t>user</a:t>
            </a:r>
            <a:r>
              <a:rPr lang="ru-RU" b="1" dirty="0">
                <a:latin typeface="var(--stk-f--b_family)"/>
              </a:rPr>
              <a:t> </a:t>
            </a:r>
            <a:r>
              <a:rPr lang="ru-RU" b="1" dirty="0" err="1">
                <a:latin typeface="var(--stk-f--b_family)"/>
              </a:rPr>
              <a:t>interface</a:t>
            </a:r>
            <a:r>
              <a:rPr lang="ru-RU" dirty="0">
                <a:latin typeface="GraphikLCG-Regular"/>
              </a:rPr>
              <a:t>, пользовательский интерфейс, проще говоря ― оформление сайта: сочетания цветов, шрифты, иконки и кнопки.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68094" y="4390938"/>
            <a:ext cx="66706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  <a:latin typeface="var(--stk-f--b_family)"/>
              </a:rPr>
              <a:t>UX</a:t>
            </a:r>
            <a:r>
              <a:rPr lang="ru-RU" sz="2800" dirty="0">
                <a:solidFill>
                  <a:schemeClr val="accent1"/>
                </a:solidFill>
                <a:latin typeface="GraphikLCG-Regular"/>
              </a:rPr>
              <a:t> ― это функционал интерфейса, </a:t>
            </a:r>
            <a:endParaRPr lang="en-US" sz="2800" dirty="0" smtClean="0">
              <a:solidFill>
                <a:schemeClr val="accent1"/>
              </a:solidFill>
              <a:latin typeface="GraphikLCG-Regular"/>
            </a:endParaRPr>
          </a:p>
          <a:p>
            <a:r>
              <a:rPr lang="ru-RU" sz="2800" dirty="0" smtClean="0">
                <a:solidFill>
                  <a:schemeClr val="accent1"/>
                </a:solidFill>
                <a:latin typeface="var(--stk-f--b_family)"/>
              </a:rPr>
              <a:t>UI</a:t>
            </a:r>
            <a:r>
              <a:rPr lang="ru-RU" sz="2800" dirty="0">
                <a:solidFill>
                  <a:schemeClr val="accent1"/>
                </a:solidFill>
                <a:latin typeface="GraphikLCG-Regular"/>
              </a:rPr>
              <a:t> ― его внешний вид.</a:t>
            </a:r>
            <a:endParaRPr lang="ru-RU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killbox.ru/upload/setka_images/09390902082022_c7c2d6650fe8dd3125b1541cb39af56649bd56f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1" y="1709180"/>
            <a:ext cx="6635577" cy="49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3161" y="1009735"/>
            <a:ext cx="5899488" cy="52250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396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095" y="543754"/>
            <a:ext cx="7290054" cy="1499616"/>
          </a:xfrm>
        </p:spPr>
        <p:txBody>
          <a:bodyPr/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  <p:sp>
        <p:nvSpPr>
          <p:cNvPr id="4" name="AutoShape 4" descr="https://miro.medium.com/max/1400/0*AunPRPrd570WYM1U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77" y="1727528"/>
            <a:ext cx="4047461" cy="51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8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  <p:pic>
        <p:nvPicPr>
          <p:cNvPr id="5122" name="Picture 2" descr="https://miro.medium.com/max/1400/0*iT7rtk1GIm_wQl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2084832"/>
            <a:ext cx="7007225" cy="438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6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8096" y="2127240"/>
            <a:ext cx="729005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292929"/>
                </a:solidFill>
                <a:latin typeface="charter"/>
              </a:rPr>
              <a:t>Модульная сетка</a:t>
            </a:r>
            <a:r>
              <a:rPr lang="ru-RU" sz="2800" dirty="0">
                <a:solidFill>
                  <a:srgbClr val="292929"/>
                </a:solidFill>
                <a:latin typeface="charter"/>
              </a:rPr>
              <a:t> характеризуется наличием как вертикального членения, так и горизонтального. То, что образуется на пересечениях, есть </a:t>
            </a:r>
            <a:r>
              <a:rPr lang="ru-RU" sz="2800" b="1" dirty="0">
                <a:solidFill>
                  <a:srgbClr val="292929"/>
                </a:solidFill>
                <a:latin typeface="charter"/>
              </a:rPr>
              <a:t>модуль</a:t>
            </a:r>
            <a:r>
              <a:rPr lang="ru-RU" sz="2800" dirty="0">
                <a:solidFill>
                  <a:srgbClr val="292929"/>
                </a:solidFill>
                <a:latin typeface="charter"/>
              </a:rPr>
              <a:t> — прямоугольник с заданной высотой и шириной, который лежит в основе композиции. Сетка определяет как в целом будет выглядеть макет и где будут расположены отдельные элементы: текстовые блоки, заголовки, изображения.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8938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https://miro.medium.com/max/1400/0*KYIuVu472f5d13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3567"/>
            <a:ext cx="8988425" cy="586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3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https://miro.medium.com/max/1400/0*X-4Vg31kyuTsYZo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71" y="0"/>
            <a:ext cx="5658104" cy="750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037836" y="6470134"/>
            <a:ext cx="1734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>
                <a:solidFill>
                  <a:schemeClr val="accent1"/>
                </a:solidFill>
                <a:latin typeface="sohne"/>
                <a:hlinkClick r:id="rId3"/>
              </a:rPr>
              <a:t>http://bodhicycling.be/home</a:t>
            </a:r>
            <a:endParaRPr lang="ru-RU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9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813815" y="2387600"/>
            <a:ext cx="7517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Размер экранов большинства девайсов кратен 8.</a:t>
            </a:r>
          </a:p>
          <a:p>
            <a:r>
              <a:rPr lang="ru-RU" dirty="0" smtClean="0"/>
              <a:t>Поэтому, базовая сетка обычно выбирается 8-ми </a:t>
            </a:r>
            <a:r>
              <a:rPr lang="ru-RU" dirty="0" err="1" smtClean="0"/>
              <a:t>киксельной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194" name="Picture 2" descr="https://miro.medium.com/max/1400/0*bBvRZsxV3NsYdXL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94" y="3951807"/>
            <a:ext cx="8632825" cy="25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Настройки макета</a:t>
            </a:r>
            <a:endParaRPr lang="ru-RU" dirty="0"/>
          </a:p>
        </p:txBody>
      </p:sp>
      <p:pic>
        <p:nvPicPr>
          <p:cNvPr id="9218" name="Picture 2" descr="Размеры серки 68 пикселей, 12 колоно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6" y="2854420"/>
            <a:ext cx="7131251" cy="410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768095" y="1869462"/>
            <a:ext cx="74491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454545"/>
                </a:solidFill>
                <a:latin typeface="Source Sans Pro" panose="020B0503030403020204" pitchFamily="34" charset="0"/>
              </a:rPr>
              <a:t>Ширина колонки 80 </a:t>
            </a:r>
            <a:r>
              <a:rPr lang="ru-RU" dirty="0">
                <a:solidFill>
                  <a:srgbClr val="454545"/>
                </a:solidFill>
                <a:latin typeface="Source Sans Pro" panose="020B0503030403020204" pitchFamily="34" charset="0"/>
              </a:rPr>
              <a:t>пикселей. В этом случае сетка из 12 колонок будет иметь ширину 1180 </a:t>
            </a:r>
            <a:r>
              <a:rPr lang="ru-RU" dirty="0" err="1">
                <a:solidFill>
                  <a:srgbClr val="454545"/>
                </a:solidFill>
                <a:latin typeface="Source Sans Pro" panose="020B0503030403020204" pitchFamily="34" charset="0"/>
              </a:rPr>
              <a:t>px</a:t>
            </a:r>
            <a:r>
              <a:rPr lang="ru-RU" dirty="0">
                <a:solidFill>
                  <a:srgbClr val="454545"/>
                </a:solidFill>
                <a:latin typeface="Source Sans Pro" panose="020B0503030403020204" pitchFamily="34" charset="0"/>
              </a:rPr>
              <a:t>. </a:t>
            </a:r>
            <a:endParaRPr lang="ru-RU" dirty="0" smtClean="0">
              <a:solidFill>
                <a:srgbClr val="454545"/>
              </a:solidFill>
              <a:latin typeface="Source Sans Pro" panose="020B0503030403020204" pitchFamily="34" charset="0"/>
            </a:endParaRPr>
          </a:p>
          <a:p>
            <a:r>
              <a:rPr lang="ru-RU" dirty="0" smtClean="0">
                <a:solidFill>
                  <a:srgbClr val="454545"/>
                </a:solidFill>
                <a:latin typeface="Source Sans Pro" panose="020B0503030403020204" pitchFamily="34" charset="0"/>
              </a:rPr>
              <a:t>Ширина </a:t>
            </a:r>
            <a:r>
              <a:rPr lang="ru-RU" dirty="0">
                <a:solidFill>
                  <a:srgbClr val="454545"/>
                </a:solidFill>
                <a:latin typeface="Source Sans Pro" panose="020B0503030403020204" pitchFamily="34" charset="0"/>
              </a:rPr>
              <a:t>фрейма 1920 </a:t>
            </a:r>
            <a:r>
              <a:rPr lang="ru-RU" dirty="0" err="1">
                <a:solidFill>
                  <a:srgbClr val="454545"/>
                </a:solidFill>
                <a:latin typeface="Source Sans Pro" panose="020B0503030403020204" pitchFamily="34" charset="0"/>
              </a:rPr>
              <a:t>px</a:t>
            </a:r>
            <a:r>
              <a:rPr lang="ru-RU" dirty="0">
                <a:solidFill>
                  <a:srgbClr val="454545"/>
                </a:solidFill>
                <a:latin typeface="Source Sans Pro" panose="020B0503030403020204" pitchFamily="34" charset="0"/>
              </a:rPr>
              <a:t> для настольных компьютеров.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78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Обязательные элементы главной страницы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81914" y="2084832"/>
            <a:ext cx="846437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 smtClean="0">
                <a:solidFill>
                  <a:srgbClr val="202124"/>
                </a:solidFill>
                <a:latin typeface="arial" panose="020B0604020202020204" pitchFamily="34" charset="0"/>
              </a:rPr>
              <a:t>Хэдер</a:t>
            </a:r>
            <a:r>
              <a:rPr lang="ru-RU" sz="24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Логотип </a:t>
            </a:r>
            <a:r>
              <a:rPr lang="ru-RU" sz="2400" dirty="0">
                <a:solidFill>
                  <a:srgbClr val="202124"/>
                </a:solidFill>
                <a:latin typeface="arial" panose="020B0604020202020204" pitchFamily="34" charset="0"/>
              </a:rPr>
              <a:t>компании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Меню</a:t>
            </a:r>
            <a:r>
              <a:rPr lang="ru-RU" sz="2400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ru-RU" sz="2400" b="1" dirty="0">
                <a:solidFill>
                  <a:srgbClr val="202124"/>
                </a:solidFill>
                <a:latin typeface="arial" panose="020B0604020202020204" pitchFamily="34" charset="0"/>
              </a:rPr>
              <a:t>сайта</a:t>
            </a:r>
            <a:endParaRPr lang="ru-RU" sz="2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	Специальные </a:t>
            </a:r>
            <a:r>
              <a:rPr lang="ru-RU" sz="2400" dirty="0">
                <a:solidFill>
                  <a:srgbClr val="202124"/>
                </a:solidFill>
                <a:latin typeface="arial" panose="020B0604020202020204" pitchFamily="34" charset="0"/>
              </a:rPr>
              <a:t>точки входа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Заголовок</a:t>
            </a:r>
            <a:r>
              <a:rPr lang="ru-RU" sz="2400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ru-RU" sz="2400" b="1" dirty="0">
                <a:solidFill>
                  <a:srgbClr val="202124"/>
                </a:solidFill>
                <a:latin typeface="arial" panose="020B0604020202020204" pitchFamily="34" charset="0"/>
              </a:rPr>
              <a:t>главной страницы </a:t>
            </a:r>
            <a:r>
              <a:rPr lang="ru-RU" sz="24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сайта</a:t>
            </a:r>
          </a:p>
          <a:p>
            <a:endParaRPr lang="ru-RU" sz="24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ru-RU" sz="24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Тело страницы</a:t>
            </a:r>
            <a:endParaRPr lang="ru-RU" sz="24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ru-RU" sz="24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ru-RU" sz="24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Футер</a:t>
            </a: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Контактные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02124"/>
                </a:solidFill>
                <a:latin typeface="arial" panose="020B0604020202020204" pitchFamily="34" charset="0"/>
              </a:rPr>
              <a:t>Иконки социальных сетей и </a:t>
            </a:r>
            <a:r>
              <a:rPr lang="ru-RU" sz="2400" dirty="0" err="1" smtClean="0">
                <a:solidFill>
                  <a:srgbClr val="202124"/>
                </a:solidFill>
                <a:latin typeface="arial" panose="020B0604020202020204" pitchFamily="34" charset="0"/>
              </a:rPr>
              <a:t>пр</a:t>
            </a:r>
            <a:endParaRPr lang="ru-RU" sz="2400" dirty="0" smtClean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7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38" name="Text Box 2"/>
          <p:cNvSpPr txBox="1"/>
          <p:nvPr/>
        </p:nvSpPr>
        <p:spPr>
          <a:xfrm>
            <a:off x="768095" y="2024584"/>
            <a:ext cx="8106157" cy="444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FF0000"/>
                </a:solidFill>
              </a:defRPr>
            </a:pPr>
            <a:r>
              <a:rPr dirty="0" err="1">
                <a:solidFill>
                  <a:schemeClr val="accent1"/>
                </a:solidFill>
                <a:latin typeface="+mn-lt"/>
              </a:rPr>
              <a:t>Концепт</a:t>
            </a:r>
            <a:endParaRPr dirty="0">
              <a:solidFill>
                <a:schemeClr val="accent1"/>
              </a:solidFill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FF0000"/>
                </a:solidFill>
              </a:defRPr>
            </a:pPr>
            <a:r>
              <a:rPr dirty="0" err="1">
                <a:solidFill>
                  <a:schemeClr val="accent1"/>
                </a:solidFill>
                <a:latin typeface="+mn-lt"/>
              </a:rPr>
              <a:t>Дизайн</a:t>
            </a:r>
            <a:endParaRPr dirty="0">
              <a:solidFill>
                <a:schemeClr val="accent1"/>
              </a:solidFill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>
                <a:latin typeface="+mn-lt"/>
              </a:rPr>
              <a:t>Frontend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>
                <a:latin typeface="+mn-lt"/>
              </a:rPr>
              <a:t>Backend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 err="1">
                <a:latin typeface="+mn-lt"/>
              </a:rPr>
              <a:t>Контент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 err="1">
                <a:latin typeface="+mn-lt"/>
              </a:rPr>
              <a:t>Размещение</a:t>
            </a:r>
            <a:endParaRPr dirty="0">
              <a:latin typeface="+mn-lt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rgbClr val="949494"/>
                </a:solidFill>
              </a:defRPr>
            </a:pPr>
            <a:r>
              <a:rPr dirty="0" err="1">
                <a:latin typeface="+mn-lt"/>
              </a:rPr>
              <a:t>Реклама</a:t>
            </a:r>
            <a:endParaRPr dirty="0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Рассмотрим на первом занятии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83" name="Text Box 2"/>
          <p:cNvSpPr txBox="1"/>
          <p:nvPr/>
        </p:nvSpPr>
        <p:spPr>
          <a:xfrm>
            <a:off x="269747" y="2354784"/>
            <a:ext cx="8604506" cy="370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 strike="sngStrike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AdBlock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блокировка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рекламы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Fontface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Ninja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определение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шрифтов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сайте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Page Ruler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замер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расстоянии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странице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Full Page Screen Capture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скриншоты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сайтов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вместе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склеиванием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ColorZilla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брать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цвет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страницы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Рекомендуемые плагины для браузера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86" name="Открыть панель разработчика"/>
          <p:cNvSpPr txBox="1"/>
          <p:nvPr/>
        </p:nvSpPr>
        <p:spPr>
          <a:xfrm>
            <a:off x="2363253" y="1810564"/>
            <a:ext cx="441749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t>Открыть панель разработчика</a:t>
            </a:r>
          </a:p>
        </p:txBody>
      </p:sp>
      <p:pic>
        <p:nvPicPr>
          <p:cNvPr id="187" name="Снимок экрана 2018-04-15 в 23.45.31.png" descr="Снимок экрана 2018-04-15 в 23.4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884" y="2453734"/>
            <a:ext cx="3619501" cy="346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Снимок экрана 2018-04-15 в 23.47.43.png" descr="Снимок экрана 2018-04-15 в 23.47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8280" y="3298028"/>
            <a:ext cx="4916231" cy="284513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Или"/>
          <p:cNvSpPr txBox="1"/>
          <p:nvPr/>
        </p:nvSpPr>
        <p:spPr>
          <a:xfrm>
            <a:off x="4114420" y="2681309"/>
            <a:ext cx="94259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3300"/>
            </a:lvl1pPr>
          </a:lstStyle>
          <a:p>
            <a:r>
              <a:t>Или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Браузер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Chrome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pic>
        <p:nvPicPr>
          <p:cNvPr id="192" name="Снимок экрана 2018-04-15 в 23.57.42.png" descr="Снимок экрана 2018-04-15 в 23.57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6855" y="1912829"/>
            <a:ext cx="7690290" cy="43433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Браузер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Chrome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панель разработчика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77" name="Text Box 2"/>
          <p:cNvSpPr txBox="1"/>
          <p:nvPr/>
        </p:nvSpPr>
        <p:spPr>
          <a:xfrm>
            <a:off x="269747" y="1997709"/>
            <a:ext cx="8604506" cy="3089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codepen.io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онлайн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песочница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экспериментов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codeanywhere.com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онлайн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песочница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с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виртуальным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сервером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система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контроля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версий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heroku.com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просмотр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проекта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онлайн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хостинге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Онлайн инструменты разработчика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80" name="Text Box 2"/>
          <p:cNvSpPr txBox="1"/>
          <p:nvPr/>
        </p:nvSpPr>
        <p:spPr>
          <a:xfrm>
            <a:off x="269747" y="2621484"/>
            <a:ext cx="8604506" cy="3707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/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Текстовый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редактор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https://atom.io</a:t>
            </a: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  https://notepad-plus-plus.org/downloads/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Консоль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Mac «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iTerm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»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https://www.iterm2.com/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Консоль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Windows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https://git-scm.com/download/win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Node.js  -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https://nodejs.org</a:t>
            </a:r>
          </a:p>
          <a:p>
            <a:pPr marL="265113" indent="-265113">
              <a:lnSpc>
                <a:spcPct val="150000"/>
              </a:lnSpc>
              <a:spcBef>
                <a:spcPts val="500"/>
              </a:spcBef>
              <a:buClr>
                <a:srgbClr val="000000"/>
              </a:buClr>
              <a:buSzPct val="70000"/>
              <a:buFont typeface="Arial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Браузер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Google Chrome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https://www.google.ru/chrome/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Установка и настройка среды разработки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Конец занятия 1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lesson.jpg" descr="less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0068" y="2688845"/>
            <a:ext cx="4085374" cy="29938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Обзор конкурентов…"/>
          <p:cNvSpPr txBox="1"/>
          <p:nvPr/>
        </p:nvSpPr>
        <p:spPr>
          <a:xfrm>
            <a:off x="291145" y="2246692"/>
            <a:ext cx="4236304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200000"/>
              </a:lnSpc>
              <a:defRPr sz="2400"/>
            </a:pPr>
            <a:r>
              <a:rPr dirty="0" err="1"/>
              <a:t>Обзор</a:t>
            </a:r>
            <a:r>
              <a:rPr dirty="0"/>
              <a:t> </a:t>
            </a:r>
            <a:r>
              <a:rPr dirty="0" err="1"/>
              <a:t>конкурентов</a:t>
            </a:r>
            <a:endParaRPr dirty="0"/>
          </a:p>
          <a:p>
            <a:pPr>
              <a:lnSpc>
                <a:spcPct val="200000"/>
              </a:lnSpc>
              <a:defRPr sz="2400"/>
            </a:pPr>
            <a:r>
              <a:rPr dirty="0" err="1"/>
              <a:t>Разработка</a:t>
            </a:r>
            <a:r>
              <a:rPr dirty="0"/>
              <a:t> </a:t>
            </a:r>
            <a:r>
              <a:rPr dirty="0" err="1"/>
              <a:t>идеи</a:t>
            </a:r>
            <a:r>
              <a:rPr dirty="0"/>
              <a:t> </a:t>
            </a:r>
          </a:p>
          <a:p>
            <a:pPr>
              <a:lnSpc>
                <a:spcPct val="200000"/>
              </a:lnSpc>
              <a:defRPr sz="2400"/>
            </a:pPr>
            <a:r>
              <a:rPr dirty="0" err="1"/>
              <a:t>Контент</a:t>
            </a:r>
            <a:endParaRPr dirty="0"/>
          </a:p>
          <a:p>
            <a:pPr>
              <a:lnSpc>
                <a:spcPct val="200000"/>
              </a:lnSpc>
              <a:defRPr sz="2400"/>
            </a:pPr>
            <a:r>
              <a:rPr dirty="0" err="1"/>
              <a:t>Структура</a:t>
            </a:r>
            <a:r>
              <a:rPr dirty="0"/>
              <a:t> </a:t>
            </a:r>
            <a:r>
              <a:rPr dirty="0" err="1"/>
              <a:t>сайта</a:t>
            </a:r>
            <a:endParaRPr dirty="0"/>
          </a:p>
          <a:p>
            <a:pPr>
              <a:lnSpc>
                <a:spcPct val="200000"/>
              </a:lnSpc>
              <a:defRPr sz="2400"/>
            </a:pPr>
            <a:r>
              <a:rPr dirty="0" err="1"/>
              <a:t>Пользовательские</a:t>
            </a:r>
            <a:r>
              <a:rPr dirty="0"/>
              <a:t> </a:t>
            </a:r>
            <a:r>
              <a:rPr dirty="0" err="1"/>
              <a:t>сценарии</a:t>
            </a:r>
            <a:endParaRPr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Разработка концепта и подготовка к дизайну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45" name="draw.io - онлайн  редактор блок схем. Подходят для мозгового штурма и проработки пользовательских сценариев. Поддерживает Google диск.…"/>
          <p:cNvSpPr txBox="1"/>
          <p:nvPr/>
        </p:nvSpPr>
        <p:spPr>
          <a:xfrm>
            <a:off x="457688" y="1951275"/>
            <a:ext cx="8543936" cy="3637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/>
            </a:pPr>
            <a:r>
              <a:rPr lang="en-US" sz="2400" u="sng" dirty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Miro.com</a:t>
            </a:r>
            <a:r>
              <a:rPr lang="en-US"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онлайн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редактор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блок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схем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Подходят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мозгового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штурма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проработки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пользовательских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сценариев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Поддерживает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Google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диск</a:t>
            </a: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lang="en-US"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draw.io</a:t>
            </a:r>
            <a:r>
              <a:rPr lang="ru-RU"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аналог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lang="en-US" sz="2400" u="sng" dirty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trello</a:t>
            </a:r>
            <a:r>
              <a:rPr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.com</a:t>
            </a:r>
            <a:r>
              <a:rPr lang="ru-RU"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u="sng" dirty="0" smtClean="0">
                <a:solidFill>
                  <a:schemeClr val="accent1"/>
                </a:solidFill>
                <a:uFill>
                  <a:solidFill>
                    <a:srgbClr val="0000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собрания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Moodboard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обзора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конкурентов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defRPr sz="2400"/>
            </a:pPr>
            <a:r>
              <a:rPr lang="ru-RU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ru-RU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- Для сбора контента. Позволяет работать вместе и делиться документом.</a:t>
            </a:r>
          </a:p>
          <a:p>
            <a:pPr>
              <a:lnSpc>
                <a:spcPct val="120000"/>
              </a:lnSpc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для работы над концептом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 Box 1"/>
          <p:cNvSpPr txBox="1"/>
          <p:nvPr/>
        </p:nvSpPr>
        <p:spPr>
          <a:xfrm>
            <a:off x="256031" y="1054100"/>
            <a:ext cx="8659370" cy="67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tIns="91439" bIns="91439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200" b="1">
                <a:solidFill>
                  <a:srgbClr val="FF0000"/>
                </a:solidFill>
              </a:defRPr>
            </a:lvl1pPr>
          </a:lstStyle>
          <a:p>
            <a:endParaRPr dirty="0"/>
          </a:p>
        </p:txBody>
      </p:sp>
      <p:sp>
        <p:nvSpPr>
          <p:cNvPr id="148" name="Редакторы на подобие wix.com и tilda.ru…"/>
          <p:cNvSpPr txBox="1"/>
          <p:nvPr/>
        </p:nvSpPr>
        <p:spPr>
          <a:xfrm>
            <a:off x="300032" y="2149125"/>
            <a:ext cx="8543936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Редакторы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подобие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wix.com и tilda.ru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Wordpress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joomla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прочие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фреймворки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под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ключ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400"/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Своя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разработка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HTML+CSS+JS+backend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реализации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12922</TotalTime>
  <Words>891</Words>
  <Application>Microsoft Office PowerPoint</Application>
  <PresentationFormat>Экран (4:3)</PresentationFormat>
  <Paragraphs>199</Paragraphs>
  <Slides>65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8" baseType="lpstr">
      <vt:lpstr>Arial</vt:lpstr>
      <vt:lpstr>Arial</vt:lpstr>
      <vt:lpstr>Calibri</vt:lpstr>
      <vt:lpstr>charter</vt:lpstr>
      <vt:lpstr>GraphikLCG-Regular</vt:lpstr>
      <vt:lpstr>Inter</vt:lpstr>
      <vt:lpstr>sohne</vt:lpstr>
      <vt:lpstr>Source Sans Pro</vt:lpstr>
      <vt:lpstr>Tw Cen MT</vt:lpstr>
      <vt:lpstr>Tw Cen MT Condensed</vt:lpstr>
      <vt:lpstr>var(--stk-f--b_family)</vt:lpstr>
      <vt:lpstr>Wingdings 3</vt:lpstr>
      <vt:lpstr>Интеграл</vt:lpstr>
      <vt:lpstr>Лекция 1</vt:lpstr>
      <vt:lpstr>эпиграф</vt:lpstr>
      <vt:lpstr>Структура занятия</vt:lpstr>
      <vt:lpstr>Постановка задачи</vt:lpstr>
      <vt:lpstr>Этапы работы</vt:lpstr>
      <vt:lpstr>Рассмотрим на первом занятии</vt:lpstr>
      <vt:lpstr>Разработка концепта и подготовка к дизайну</vt:lpstr>
      <vt:lpstr>Инструменты для работы над концептом</vt:lpstr>
      <vt:lpstr>Выбор реализации</vt:lpstr>
      <vt:lpstr>Инструменты для работы над дизайном</vt:lpstr>
      <vt:lpstr>Создайте карту сайта</vt:lpstr>
      <vt:lpstr>Разработка дизайна. Айдентика</vt:lpstr>
      <vt:lpstr>Образ санта-клауса в 19 веке</vt:lpstr>
      <vt:lpstr>Санта-клаус от Coca-cola</vt:lpstr>
      <vt:lpstr>Работа с цветом</vt:lpstr>
      <vt:lpstr>Цветовой тон</vt:lpstr>
      <vt:lpstr>Насыщенность</vt:lpstr>
      <vt:lpstr>Светлота/яркость</vt:lpstr>
      <vt:lpstr>Изменение цвета</vt:lpstr>
      <vt:lpstr>Цветовые системы</vt:lpstr>
      <vt:lpstr>Цветовые контрасты</vt:lpstr>
      <vt:lpstr>Контраст по цвету</vt:lpstr>
      <vt:lpstr>Пример</vt:lpstr>
      <vt:lpstr>Контраст светлого и тёмного</vt:lpstr>
      <vt:lpstr>Контраст светлого и тёмного</vt:lpstr>
      <vt:lpstr>Презентация PowerPoint</vt:lpstr>
      <vt:lpstr>пример</vt:lpstr>
      <vt:lpstr>Контраст холодного и тёплого</vt:lpstr>
      <vt:lpstr>Контраст холодного и тёплого</vt:lpstr>
      <vt:lpstr>пример</vt:lpstr>
      <vt:lpstr>Контраст дополнительных цветов </vt:lpstr>
      <vt:lpstr>пример</vt:lpstr>
      <vt:lpstr>Симультанный контраст</vt:lpstr>
      <vt:lpstr>Симультанный контраст</vt:lpstr>
      <vt:lpstr>Пример</vt:lpstr>
      <vt:lpstr>Контраст по насыщенности и светлоте</vt:lpstr>
      <vt:lpstr>Контраст по площади цветовых пятен</vt:lpstr>
      <vt:lpstr>Композиция</vt:lpstr>
      <vt:lpstr>Принцип целесообразности</vt:lpstr>
      <vt:lpstr>Принцип единства</vt:lpstr>
      <vt:lpstr>Принцип доминанты</vt:lpstr>
      <vt:lpstr>Принцип динамизма</vt:lpstr>
      <vt:lpstr>Принцип равновесия</vt:lpstr>
      <vt:lpstr>Разместите контент главной страницы</vt:lpstr>
      <vt:lpstr>Прототипирование</vt:lpstr>
      <vt:lpstr>Польза</vt:lpstr>
      <vt:lpstr>Прототипирование</vt:lpstr>
      <vt:lpstr>Проектирование</vt:lpstr>
      <vt:lpstr>Разработка дизайна. UI/UX</vt:lpstr>
      <vt:lpstr>UI/UX</vt:lpstr>
      <vt:lpstr>Модульная сетка</vt:lpstr>
      <vt:lpstr>Модульная сетка</vt:lpstr>
      <vt:lpstr>Модульная сетка</vt:lpstr>
      <vt:lpstr>Модульная сетка</vt:lpstr>
      <vt:lpstr>Презентация PowerPoint</vt:lpstr>
      <vt:lpstr>Презентация PowerPoint</vt:lpstr>
      <vt:lpstr>Модульная сетка</vt:lpstr>
      <vt:lpstr>Настройки макета</vt:lpstr>
      <vt:lpstr>Обязательные элементы главной страницы</vt:lpstr>
      <vt:lpstr>Рекомендуемые плагины для браузера</vt:lpstr>
      <vt:lpstr>Браузер Chrome</vt:lpstr>
      <vt:lpstr>Браузер Chrome панель разработчика</vt:lpstr>
      <vt:lpstr>Онлайн инструменты разработчика</vt:lpstr>
      <vt:lpstr>Установка и настройка среды разработки</vt:lpstr>
      <vt:lpstr>Конец занятия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1</dc:title>
  <dc:creator>Анна</dc:creator>
  <cp:lastModifiedBy>Анна</cp:lastModifiedBy>
  <cp:revision>33</cp:revision>
  <dcterms:modified xsi:type="dcterms:W3CDTF">2023-03-07T13:03:36Z</dcterms:modified>
</cp:coreProperties>
</file>